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9" r:id="rId1"/>
  </p:sldMasterIdLst>
  <p:notesMasterIdLst>
    <p:notesMasterId r:id="rId20"/>
  </p:notesMasterIdLst>
  <p:sldIdLst>
    <p:sldId id="256" r:id="rId2"/>
    <p:sldId id="259" r:id="rId3"/>
    <p:sldId id="260" r:id="rId4"/>
    <p:sldId id="261" r:id="rId5"/>
    <p:sldId id="265" r:id="rId6"/>
    <p:sldId id="266" r:id="rId7"/>
    <p:sldId id="270" r:id="rId8"/>
    <p:sldId id="274" r:id="rId9"/>
    <p:sldId id="271" r:id="rId10"/>
    <p:sldId id="273" r:id="rId11"/>
    <p:sldId id="275" r:id="rId12"/>
    <p:sldId id="268" r:id="rId13"/>
    <p:sldId id="257" r:id="rId14"/>
    <p:sldId id="276" r:id="rId15"/>
    <p:sldId id="277" r:id="rId16"/>
    <p:sldId id="278" r:id="rId17"/>
    <p:sldId id="258" r:id="rId18"/>
    <p:sldId id="279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34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30D86E-C8F7-4863-8AEE-B381948D1167}" type="datetimeFigureOut">
              <a:rPr lang="ru-RU" smtClean="0"/>
              <a:t>14.01.2026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78A0DF-0FFD-4EC1-9407-86F5B7571A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4610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78A0DF-0FFD-4EC1-9407-86F5B7571A17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7954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8403" y="945913"/>
            <a:ext cx="8637073" cy="2618554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8404" y="3564467"/>
            <a:ext cx="8637072" cy="1071095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48842-39CD-4F82-B25C-2F1A2FBEE825}" type="datetimeFigureOut">
              <a:rPr lang="ru-RU" smtClean="0"/>
              <a:t>14.01.2026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27124" y="329307"/>
            <a:ext cx="5943668" cy="30920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24392" y="134930"/>
            <a:ext cx="811019" cy="503578"/>
          </a:xfrm>
        </p:spPr>
        <p:txBody>
          <a:bodyPr/>
          <a:lstStyle/>
          <a:p>
            <a:fld id="{4EA7F278-1010-4730-B2DF-FC9757A6374A}" type="slidenum">
              <a:rPr lang="ru-RU" smtClean="0"/>
              <a:t>‹#›</a:t>
            </a:fld>
            <a:endParaRPr lang="ru-RU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1443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48842-39CD-4F82-B25C-2F1A2FBEE825}" type="datetimeFigureOut">
              <a:rPr lang="ru-RU" smtClean="0"/>
              <a:t>14.01.2026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7F278-1010-4730-B2DF-FC9757A6374A}" type="slidenum">
              <a:rPr lang="ru-RU" smtClean="0"/>
              <a:t>‹#›</a:t>
            </a:fld>
            <a:endParaRPr lang="ru-RU"/>
          </a:p>
        </p:txBody>
      </p:sp>
      <p:pic>
        <p:nvPicPr>
          <p:cNvPr id="15" name="Picture 14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02737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4709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30270" y="798973"/>
            <a:ext cx="7828830" cy="46598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48842-39CD-4F82-B25C-2F1A2FBEE825}" type="datetimeFigureOut">
              <a:rPr lang="ru-RU" smtClean="0"/>
              <a:t>14.01.2026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7F278-1010-4730-B2DF-FC9757A6374A}" type="slidenum">
              <a:rPr lang="ru-RU" smtClean="0"/>
              <a:t>‹#›</a:t>
            </a:fld>
            <a:endParaRPr lang="ru-RU"/>
          </a:p>
        </p:txBody>
      </p:sp>
      <p:pic>
        <p:nvPicPr>
          <p:cNvPr id="17" name="Picture 16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59215" b="36435"/>
          <a:stretch/>
        </p:blipFill>
        <p:spPr>
          <a:xfrm rot="5400000">
            <a:off x="8642279" y="3046916"/>
            <a:ext cx="4663440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9045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01748842-39CD-4F82-B25C-2F1A2FBEE825}" type="datetimeFigureOut">
              <a:rPr lang="ru-RU" smtClean="0"/>
              <a:t>14.01.2026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7F278-1010-4730-B2DF-FC9757A6374A}" type="slidenum">
              <a:rPr lang="ru-RU" smtClean="0"/>
              <a:t>‹#›</a:t>
            </a:fld>
            <a:endParaRPr lang="ru-RU"/>
          </a:p>
        </p:txBody>
      </p:sp>
      <p:pic>
        <p:nvPicPr>
          <p:cNvPr id="24" name="Picture 2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8685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67" y="1756129"/>
            <a:ext cx="8619060" cy="2050065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29166" y="3806195"/>
            <a:ext cx="8619060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48842-39CD-4F82-B25C-2F1A2FBEE825}" type="datetimeFigureOut">
              <a:rPr lang="ru-RU" smtClean="0"/>
              <a:t>14.01.2026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7F278-1010-4730-B2DF-FC9757A6374A}" type="slidenum">
              <a:rPr lang="ru-RU" smtClean="0"/>
              <a:t>‹#›</a:t>
            </a:fld>
            <a:endParaRPr lang="ru-RU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8518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1052" y="958037"/>
            <a:ext cx="9605635" cy="105930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9166" y="2165621"/>
            <a:ext cx="4645152" cy="329385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606" y="2171769"/>
            <a:ext cx="4645152" cy="328709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48842-39CD-4F82-B25C-2F1A2FBEE825}" type="datetimeFigureOut">
              <a:rPr lang="ru-RU" smtClean="0"/>
              <a:t>14.01.2026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7F278-1010-4730-B2DF-FC9757A6374A}" type="slidenum">
              <a:rPr lang="ru-RU" smtClean="0"/>
              <a:t>‹#›</a:t>
            </a:fld>
            <a:endParaRPr lang="ru-RU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7905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66" y="953336"/>
            <a:ext cx="9607661" cy="10563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9166" y="2169727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9166" y="2974448"/>
            <a:ext cx="4645152" cy="24938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4337" y="2173181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4337" y="2971669"/>
            <a:ext cx="4645152" cy="248719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48842-39CD-4F82-B25C-2F1A2FBEE825}" type="datetimeFigureOut">
              <a:rPr lang="ru-RU" smtClean="0"/>
              <a:t>14.01.2026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7F278-1010-4730-B2DF-FC9757A6374A}" type="slidenum">
              <a:rPr lang="ru-RU" smtClean="0"/>
              <a:t>‹#›</a:t>
            </a:fld>
            <a:endParaRPr lang="ru-RU"/>
          </a:p>
        </p:txBody>
      </p:sp>
      <p:pic>
        <p:nvPicPr>
          <p:cNvPr id="18" name="Picture 17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3116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48842-39CD-4F82-B25C-2F1A2FBEE825}" type="datetimeFigureOut">
              <a:rPr lang="ru-RU" smtClean="0"/>
              <a:t>14.01.2026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7F278-1010-4730-B2DF-FC9757A6374A}" type="slidenum">
              <a:rPr lang="ru-RU" smtClean="0"/>
              <a:t>‹#›</a:t>
            </a:fld>
            <a:endParaRPr lang="ru-RU"/>
          </a:p>
        </p:txBody>
      </p:sp>
      <p:pic>
        <p:nvPicPr>
          <p:cNvPr id="14" name="Picture 1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3150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48842-39CD-4F82-B25C-2F1A2FBEE825}" type="datetimeFigureOut">
              <a:rPr lang="ru-RU" smtClean="0"/>
              <a:t>14.01.2026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7F278-1010-4730-B2DF-FC9757A637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855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291" y="952578"/>
            <a:ext cx="3275013" cy="2322176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3334" y="952578"/>
            <a:ext cx="6012470" cy="4505221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4291" y="3274754"/>
            <a:ext cx="3275013" cy="2178918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48842-39CD-4F82-B25C-2F1A2FBEE825}" type="datetimeFigureOut">
              <a:rPr lang="ru-RU" smtClean="0"/>
              <a:t>14.01.2026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7F278-1010-4730-B2DF-FC9757A6374A}" type="slidenum">
              <a:rPr lang="ru-RU" smtClean="0"/>
              <a:t>‹#›</a:t>
            </a:fld>
            <a:endParaRPr lang="ru-RU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7413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24" y="1129513"/>
            <a:ext cx="5854872" cy="192420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8247" y="3053721"/>
            <a:ext cx="5846486" cy="2096013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25300" y="5469856"/>
            <a:ext cx="5849605" cy="320123"/>
          </a:xfrm>
        </p:spPr>
        <p:txBody>
          <a:bodyPr/>
          <a:lstStyle>
            <a:lvl1pPr algn="l">
              <a:defRPr/>
            </a:lvl1pPr>
          </a:lstStyle>
          <a:p>
            <a:fld id="{01748842-39CD-4F82-B25C-2F1A2FBEE825}" type="datetimeFigureOut">
              <a:rPr lang="ru-RU" smtClean="0"/>
              <a:t>14.01.2026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25300" y="318640"/>
            <a:ext cx="4877818" cy="320931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176794" y="137408"/>
            <a:ext cx="811019" cy="503578"/>
          </a:xfrm>
        </p:spPr>
        <p:txBody>
          <a:bodyPr/>
          <a:lstStyle/>
          <a:p>
            <a:fld id="{4EA7F278-1010-4730-B2DF-FC9757A6374A}" type="slidenum">
              <a:rPr lang="ru-RU" smtClean="0"/>
              <a:t>‹#›</a:t>
            </a:fld>
            <a:endParaRPr lang="ru-RU"/>
          </a:p>
        </p:txBody>
      </p:sp>
      <p:pic>
        <p:nvPicPr>
          <p:cNvPr id="22" name="Picture 21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t="474" r="48549" b="36564"/>
          <a:stretch/>
        </p:blipFill>
        <p:spPr>
          <a:xfrm>
            <a:off x="1125460" y="643464"/>
            <a:ext cx="5879592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6447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5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468769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/>
          <p:cNvCxnSpPr/>
          <p:nvPr/>
        </p:nvCxnSpPr>
        <p:spPr>
          <a:xfrm>
            <a:off x="0" y="6121269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30270" y="953324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0270" y="2171769"/>
            <a:ext cx="9603275" cy="3294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32830" y="330370"/>
            <a:ext cx="251539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748842-39CD-4F82-B25C-2F1A2FBEE825}" type="datetimeFigureOut">
              <a:rPr lang="ru-RU" smtClean="0"/>
              <a:t>14.01.2026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30270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18076" y="137408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4EA7F278-1010-4730-B2DF-FC9757A6374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1343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5849E9-B2ED-4B59-B46D-A8080F6E63D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Защита прав участников образовательного процесса: </a:t>
            </a:r>
            <a:b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БУЛЛИНГ</a:t>
            </a:r>
            <a:b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КАК ЕМУ ПРОТИВОСТОЯТЬ? </a:t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097551-8DCF-4D15-B044-9AEBC57240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8403" y="2645467"/>
            <a:ext cx="10692535" cy="3026464"/>
          </a:xfrm>
        </p:spPr>
        <p:txBody>
          <a:bodyPr>
            <a:normAutofit fontScale="92500" lnSpcReduction="10000"/>
          </a:bodyPr>
          <a:lstStyle/>
          <a:p>
            <a:pPr algn="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ФГБОУ ВО «Самарский ГАУ»</a:t>
            </a:r>
          </a:p>
          <a:p>
            <a:pPr algn="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психологической помощи</a:t>
            </a: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D686846-8802-4ED7-936B-A751993B6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83" y="2845863"/>
            <a:ext cx="5380382" cy="302646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FCCD68D-F71E-42F7-9B6B-F6B2C277C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0409" y="4182905"/>
            <a:ext cx="1491503" cy="1489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901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3B6AF-8987-468D-8CC9-CCFE97873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70" y="159026"/>
            <a:ext cx="9603275" cy="662609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СПАСАТЕЛЬ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85D43B-9D4B-4724-82B4-8EF29B5633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783" y="1086677"/>
            <a:ext cx="5380382" cy="4379667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группе могут оказаться люди, которые занимают активную позицию против травли. Они открыто предпринимают действия, чтобы прекратить издевательства, противодействуют нападающим и поддерживают жертву.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наличии таких защитников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буллинг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может закончиться, не успев начаться. </a:t>
            </a: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сожалению, далеко не каждому под силу противостоять агрессору, поэтому ситуации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буллинга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образовательной организации встречаются довольно часто.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E8C2658-1045-4DFD-96C6-6F880029C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806" y="953324"/>
            <a:ext cx="5552661" cy="370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8033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20B57F-C2A6-4B53-AB90-617EF88F7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4330" y="225288"/>
            <a:ext cx="8719215" cy="543338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распознать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буллинг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D7553642-4056-456F-A0FA-2EDD206FA1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874643"/>
            <a:ext cx="10175467" cy="510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7136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AE386108-8780-40CC-B27D-B3D89027C5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995" y="838200"/>
            <a:ext cx="5691907" cy="51816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9898A9F-E640-4BB2-8504-FDC3BAAA2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80986"/>
            <a:ext cx="5971822" cy="3196302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AFDEB70-9619-4E48-9CEE-E0EC72397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3795" y="3429000"/>
            <a:ext cx="3394028" cy="2545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9484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024559-B0EF-431A-A682-26228989A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575" y="1119239"/>
            <a:ext cx="10508258" cy="2836798"/>
          </a:xfrm>
        </p:spPr>
        <p:txBody>
          <a:bodyPr>
            <a:normAutofit fontScale="90000"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ты стал(стала) жертвой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буллинга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то важно научиться: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не молчать, рассказать о случаях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буллинга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своим родителям, либо взрослому, которому ты доверяешь;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вести себя более уверенно, настойчиво;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активно искать друзей среди сверстников, одногруппников;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использовать юмор – действенное средство против вербальной агрессии.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рассказать взрослым?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Может показаться, что разговор со взрослыми об опыте травли доставит только сложные переживания и вряд ли приведет к какому-то результату.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Действительно, в таком разговоре может быть непросто; кроме того понадобится определенное время, чтобы к нему подготовиться.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молчание «лучший друг» </a:t>
            </a:r>
            <a:r>
              <a:rPr lang="ru-RU" sz="2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буллинга</a:t>
            </a:r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поэтому, как бы ни было сложно, такой разговор должен состояться.</a:t>
            </a:r>
            <a:b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79822A6-F937-4635-A8FA-EC2C15ED22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97009" y="3956037"/>
            <a:ext cx="2252868" cy="150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2683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7CD68A-00C0-4164-9A20-23796BC0E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92" y="251791"/>
            <a:ext cx="10176954" cy="5340625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рассказать взрослым?</a:t>
            </a:r>
            <a:b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В самом начале разговора важно обозначить, что тебе нужен совет или помощь.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Важно объяснить, что ты не можешь справиться с ситуацией самостоятельно.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Можно сразу оговориться, что не сможешь рассказать все подробности, не всем готов сейчас поделиться и просишь отнестись к этому с пониманием. 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Нужно быть готовым к тому, что взрослые могут оказаться в растерянности, так как раньше никогда не сталкивались с такой проблемой, и им может понадобиться время, чтобы продолжить осуждение.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Надо постараться обсудить, чтобы подросток и взрослые могут сделать, чтобы подросток чувствовал себя в безопасности.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Важно выслушать советы взрослого, обязательно задать вопросы там, где непонятно, и предложить в ответ свои идеи.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Составьте план совместных действий по решению проблемы, по крайней мере на ближайшее время.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Договоритесь, как дальше будете обсуждать, то что происходит, кто будет начинать разговор, в какое время это лучше делать.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3B672D30-A122-488F-88A0-F757929B32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79799" y="4340773"/>
            <a:ext cx="2113930" cy="141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7606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EA47A0-D0D1-4053-8344-1435B16A7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70" y="291548"/>
            <a:ext cx="9603275" cy="1711011"/>
          </a:xfrm>
        </p:spPr>
        <p:txBody>
          <a:bodyPr>
            <a:normAutofit/>
          </a:bodyPr>
          <a:lstStyle/>
          <a:p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что если я и есть агрессор?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понять, что ты выступаешь в роли агрессора (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булли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C05527-A2EB-40EB-9B1B-A7B931149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754" y="927652"/>
            <a:ext cx="11317574" cy="4850296"/>
          </a:xfrm>
        </p:spPr>
        <p:txBody>
          <a:bodyPr>
            <a:normAutofit fontScale="85000" lnSpcReduction="20000"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в какой-то момент человек задумывается, не является ли то, что он делает по отношению к другим людям, примером травли, это уже очень важно!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вовремя заметить в своем поведении симптомы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буллинга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осознать их и привлечь к разрешению этой ситуации окружающих – очень смелый и зрелый поступок. Вот примерный список признаков, по которым можно заподозрить травлю в своих действиях.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Возможно, этот список также  будет полезен тем людям (независимо от возраста), которым окружающие намекают, что их поведение унижает либо ранит других.</a:t>
            </a:r>
          </a:p>
          <a:p>
            <a:r>
              <a:rPr lang="ru-RU" sz="29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так, если человек:</a:t>
            </a: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думает, что некоторые люди достойны унижения;</a:t>
            </a:r>
          </a:p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считает, что насмешки над другими людьми вовсе не задевают их;</a:t>
            </a:r>
          </a:p>
          <a:p>
            <a:pPr>
              <a:buFontTx/>
              <a:buChar char="-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любит чувствовать себя более сильным и могущественным, чем окружающие;</a:t>
            </a:r>
          </a:p>
          <a:p>
            <a:pPr>
              <a:buFontTx/>
              <a:buChar char="-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чувствует себя лучше, когда делает другим людям хуже;</a:t>
            </a:r>
          </a:p>
          <a:p>
            <a:pPr>
              <a:buFontTx/>
              <a:buChar char="-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разделяет следующие убеждения:  «Люди толкают и задевают меня, поэтому я буду также поступать с другими»; «Если другие бояться меня – это хорошо, тогда меня не тронут»; «Люди всегда уважают тех, у кого есть силы и кто может контролировать их».</a:t>
            </a:r>
          </a:p>
          <a:p>
            <a:pPr>
              <a:buFontTx/>
              <a:buChar char="-"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 Есть риск  того, что поведение этого человека по отношению к другим может являться травлей (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буллингом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A245045-9FC9-4907-8C5E-4DE452319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7142" y="2737044"/>
            <a:ext cx="3462828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4031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3660E2-7E74-471A-844F-52660458B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70" y="145774"/>
            <a:ext cx="9603275" cy="1046923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если я свидетель? Что делать, если я вижу или понимаю, что кого-то травят?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2FBA502-ED1D-45A1-A7DF-2421C4A134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558" y="927653"/>
            <a:ext cx="10717172" cy="4777006"/>
          </a:xfrm>
        </p:spPr>
        <p:txBody>
          <a:bodyPr>
            <a:normAutofit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отвлечь того, кто травит, например, спросить о чем-нибудь (какое сегодня число или день недели);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сопровождать того, кого травят, до безопасного места, чтобы у тех, кто травит, было меньше возможности действий;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 встретиться с тем, кого травят, наедине, и поддержать – сказать, что тебе не все равно, что ты не согласен с происходящим. 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вот чего не нужно делать: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Игнорировать происходящее;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Пытаться тут же выяснить, что к чему, расспрашивать о травле на глазах у окружающих;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Принуждать тех, кто подвергается травле, и тех, кто травит, говорить открыто и публично о происходящем без участия взрослых людей (преподавателей или психологов).  </a:t>
            </a:r>
          </a:p>
          <a:p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BACA34F-BBBB-419E-BE08-C784871C1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3370" y="2624200"/>
            <a:ext cx="3462828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6933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11E2B8-246E-42EE-9FF7-90E18220C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8470" y="251792"/>
            <a:ext cx="9819860" cy="148526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Куда обратиться за помощью и консультацией: </a:t>
            </a:r>
            <a:b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ПСИХОЛОГИЧЕСКОЙ ПОМОЩИ </a:t>
            </a:r>
            <a:br>
              <a:rPr lang="ru-RU" sz="24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Самарская обл., г. Кинель,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п.г.т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Усть-Кинельский, ул. Спортивная, д.7А, каб. 42</a:t>
            </a:r>
            <a:b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3FFD4C6-2C0D-4A85-88C9-749B26E26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010321" y="1797559"/>
            <a:ext cx="3262881" cy="326288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A6E9B08-CDDE-41CA-9521-7E0CF562D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120" y="1517251"/>
            <a:ext cx="7195442" cy="386754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AF7821A-D81B-41A0-B7C4-EB1E7802C775}"/>
              </a:ext>
            </a:extLst>
          </p:cNvPr>
          <p:cNvSpPr txBox="1"/>
          <p:nvPr/>
        </p:nvSpPr>
        <p:spPr>
          <a:xfrm>
            <a:off x="598311" y="1706275"/>
            <a:ext cx="6660444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ФГБОУ ВО «Самарский ГАУ» </a:t>
            </a:r>
          </a:p>
          <a:p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D377BBDD-E5E7-4623-9471-30EDE6C648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6756" y="3623732"/>
            <a:ext cx="2032000" cy="1436707"/>
          </a:xfrm>
        </p:spPr>
        <p:txBody>
          <a:bodyPr/>
          <a:lstStyle/>
          <a:p>
            <a:endParaRPr lang="ru-RU" dirty="0"/>
          </a:p>
          <a:p>
            <a:r>
              <a:rPr lang="ru-RU" dirty="0"/>
              <a:t>   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0D0EB4-AA1B-459A-851B-EC4464A3B05D}"/>
              </a:ext>
            </a:extLst>
          </p:cNvPr>
          <p:cNvSpPr txBox="1"/>
          <p:nvPr/>
        </p:nvSpPr>
        <p:spPr>
          <a:xfrm>
            <a:off x="4922950" y="3623733"/>
            <a:ext cx="233580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8-9397540486 (доб.217)</a:t>
            </a: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режим работы </a:t>
            </a:r>
          </a:p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«Горячей линии: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понедельник: с 10.00 до 12.00;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вторник: с 10.00 до 12.00;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среда: с 10.00 до 12.00;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четверг: с 10.00 до 12.00;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пятница: с 10.00 до 12.00.</a:t>
            </a:r>
          </a:p>
        </p:txBody>
      </p:sp>
    </p:spTree>
    <p:extLst>
      <p:ext uri="{BB962C8B-B14F-4D97-AF65-F5344CB8AC3E}">
        <p14:creationId xmlns:p14="http://schemas.microsoft.com/office/powerpoint/2010/main" val="11378737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3442D44C-88EA-45AC-9BB9-E6B1CB905C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6304" y="1095024"/>
            <a:ext cx="6947371" cy="390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2614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AC7FC4E-65AB-46C2-ADB8-6B9C52B36F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887896"/>
            <a:ext cx="11176001" cy="4625008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распознать </a:t>
            </a:r>
            <a:r>
              <a:rPr lang="ru-RU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буллинг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признаки могут указывать на то, что вы – жертва травли, а какие на то, что вы, возможно, ведете себя как агрессор?</a:t>
            </a:r>
          </a:p>
          <a:p>
            <a:pPr marL="0" indent="0" algn="just">
              <a:buNone/>
            </a:pP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Как правильно рассказать о происходящем взрослым?</a:t>
            </a:r>
          </a:p>
          <a:p>
            <a:pPr marL="0" indent="0" algn="just">
              <a:buNone/>
            </a:pP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Куда обратиться за помощью?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 этом мы постараемся рассказать в этой презентации. </a:t>
            </a:r>
          </a:p>
          <a:p>
            <a:pPr marL="0" indent="0" algn="ctr">
              <a:buNone/>
            </a:pP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Буллинг</a:t>
            </a:r>
            <a:r>
              <a:rPr lang="ru-RU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проблема всего коллектива, общая беда, которая касается всех.  </a:t>
            </a:r>
          </a:p>
          <a:p>
            <a:pPr marL="0" indent="0" algn="just">
              <a:buNone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Невозможно быть благополучным и гармоничным, если рядом с тобой кого-то обижают и над кем-то издеваются. </a:t>
            </a:r>
          </a:p>
          <a:p>
            <a:pPr marL="0" indent="0" algn="just">
              <a:buNone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Важно не быть равнодушным – и тогда количество добра вокруг нас будет увеличиваться.</a:t>
            </a:r>
          </a:p>
          <a:p>
            <a:pPr marL="0" indent="0" algn="just">
              <a:buNone/>
            </a:pP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Снизить количество случаев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буллинга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реально, если каждый из нас будет знать, что делать, и будет помогать себе и другим стать добрее и дружнее. Давайте попробуем!»</a:t>
            </a:r>
            <a:b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3FCB3CF-8E09-45B6-B562-640E1DE62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4534" y="1246738"/>
            <a:ext cx="1761066" cy="987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739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F7F272-6637-4C98-BC7C-2FCF0AEF7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70" y="953325"/>
            <a:ext cx="9603275" cy="570676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Буллинг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что это такое?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E3107C-7EA0-43EC-A9A6-3B31B67EBE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365" y="1524001"/>
            <a:ext cx="11264348" cy="4380674"/>
          </a:xfrm>
        </p:spPr>
        <p:txBody>
          <a:bodyPr>
            <a:normAutofit fontScale="92500" lnSpcReduction="20000"/>
          </a:bodyPr>
          <a:lstStyle/>
          <a:p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Английский синоним слова «травля», который сегодня все чаще применяется для описания этого явления,  – слово «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буллинг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Слово «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bull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в английском языке означает «бык». Поэтому того или тех, кто «быкует» (ведет себя агрессивно, как бык), называют  «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bully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само агрессивное, издевательское поведение называют 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«bully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ing» по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русски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буллинг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так, </a:t>
            </a:r>
            <a:r>
              <a:rPr lang="ru-RU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буллинг</a:t>
            </a:r>
            <a:r>
              <a:rPr lang="ru-RU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FontTx/>
              <a:buChar char="-"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преднамеренное, систематически повторяющееся агрессивное преследование одного из членов коллектива со стороны другого члена коллектива или группы, тип социальной агрессии;</a:t>
            </a:r>
          </a:p>
          <a:p>
            <a:pPr>
              <a:buFontTx/>
              <a:buChar char="-"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запугивание, унижение, физический или психологический террор, направленный на то, чтобы вызвать у другого страх и тем самым подчинить его себе;</a:t>
            </a:r>
          </a:p>
          <a:p>
            <a:pPr>
              <a:buFontTx/>
              <a:buChar char="-"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длительное физическое или психическое насилие в отношении человека, который не способен защитить себя самостоятельно.</a:t>
            </a:r>
          </a:p>
          <a:p>
            <a:pPr>
              <a:buFontTx/>
              <a:buChar char="-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Tx/>
              <a:buChar char="-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140AAB4-BC52-4BAD-9FAF-4AF21FB24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3409" y="159027"/>
            <a:ext cx="2032220" cy="136497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480F076-2B9B-4171-9D51-CE32E5F08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31" y="215471"/>
            <a:ext cx="2426620" cy="1364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9750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7F3F93-9CCD-4EE8-B87D-9D7C9B0FF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340" y="185530"/>
            <a:ext cx="10190206" cy="1817030"/>
          </a:xfrm>
        </p:spPr>
        <p:txBody>
          <a:bodyPr>
            <a:normAutofit/>
          </a:bodyPr>
          <a:lstStyle/>
          <a:p>
            <a:pPr algn="ctr"/>
            <a:b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Основная цель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буллинга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самоутверждение за счет слабого максимально публичным образом</a:t>
            </a: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88A1FA-13EB-43DF-BAD7-39BE0EA4E2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643" y="1286933"/>
            <a:ext cx="11537245" cy="4464509"/>
          </a:xfrm>
        </p:spPr>
        <p:txBody>
          <a:bodyPr>
            <a:normAutofit fontScale="25000" lnSpcReduction="20000"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Признаки </a:t>
            </a:r>
            <a:r>
              <a:rPr lang="ru-RU" sz="8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буллинга</a:t>
            </a:r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Насмешки и злые шутки.</a:t>
            </a:r>
          </a:p>
          <a:p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Угрозы.</a:t>
            </a:r>
          </a:p>
          <a:p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Оскорбления, унижение достоинства.</a:t>
            </a:r>
          </a:p>
          <a:p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Распространение слухов и клеветы.</a:t>
            </a:r>
          </a:p>
          <a:p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чужих фото без разрешения для своих целей.</a:t>
            </a:r>
          </a:p>
          <a:p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Физическое насилие.</a:t>
            </a:r>
          </a:p>
          <a:p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Психологическое насилие.</a:t>
            </a:r>
          </a:p>
          <a:p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Игнорирование и изоляция человека в группе.</a:t>
            </a:r>
          </a:p>
          <a:p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прошествии времени </a:t>
            </a:r>
            <a:r>
              <a:rPr lang="ru-RU" sz="6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буллинг</a:t>
            </a:r>
            <a:r>
              <a:rPr lang="ru-RU" sz="6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ужесточается и превращается в травлю. Особенно если жертва становится «непослушной» и не выполняет то, что от нее требует агрессор. </a:t>
            </a:r>
          </a:p>
          <a:p>
            <a:pPr marL="0" indent="0" algn="ctr">
              <a:buNone/>
            </a:pPr>
            <a:r>
              <a:rPr lang="ru-RU" sz="7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Агрессор при </a:t>
            </a:r>
            <a:r>
              <a:rPr lang="ru-RU" sz="7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буллинге</a:t>
            </a:r>
            <a:r>
              <a:rPr lang="ru-RU" sz="7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травле всегда имеет яркие антисоциальные наклонности и лишен сочувствия.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5A9654A-BB5F-4431-9162-63097FD28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3462" y="1532979"/>
            <a:ext cx="4981249" cy="280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7853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EA6EE34-8DFA-49B9-BECA-59B4988F48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0270" y="1563757"/>
            <a:ext cx="9603275" cy="3902588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жертва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буллинга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подчинаяется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агрессору,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буллинг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травля не прекращаются!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Причиной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буллинга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является не поведение жертвы или ее особенности, а недовольство ее поведением со стороны агрессора. </a:t>
            </a:r>
          </a:p>
          <a:p>
            <a:pPr algn="just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Буллинг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травля начинаются тогда, когда агрессор пытается сломить жертву и заставить ее «плясать под свою дудку».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жертва решит, что в случае подчинения агрессору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буллинг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травля прекратятся, она ошибается.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иллюзия. После того как в результате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буллинга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 начнет идти на поводу у агрессора и подчиняться ему,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буллинг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травля не прекращаются.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Просто к ним добавляется полная капитуляция жертвы, которая в глазах агрессора полностью теряет последнее достоинство.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E81C9CB-4B8D-4D90-9777-55F22DEFF9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64" y="163348"/>
            <a:ext cx="1867212" cy="1400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4415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47C250E-659B-414B-975A-79F3EB310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816" y="887896"/>
            <a:ext cx="11012557" cy="4578449"/>
          </a:xfrm>
        </p:spPr>
        <p:txBody>
          <a:bodyPr>
            <a:no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правило,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буллинге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травле участвует не один человек. Есть агрессоры, есть наблюдатели. Эти психологически нездоровые люди чувствуют себя уверенно только добивая слабого.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Буллинг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травля для агрессора - это попытка поднять собственную низкую самооценку, которую когда-то уничтожили их близкие. 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Однажды подсев на такой сомнительный метод решения своих психологических проблем как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буллинг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травля, сложно с него слезть.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первую очередь потому что это требует совести и твердого намерения стать лучше, критично посмотреть на себя и взять ответственность за свое поведение.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 это-то как раз и трудно тем, кто любит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буллинг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травлю.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Издеваться над слабым для них гораздо проще, чем честно посмотреть на себя.</a:t>
            </a:r>
          </a:p>
        </p:txBody>
      </p:sp>
    </p:spTree>
    <p:extLst>
      <p:ext uri="{BB962C8B-B14F-4D97-AF65-F5344CB8AC3E}">
        <p14:creationId xmlns:p14="http://schemas.microsoft.com/office/powerpoint/2010/main" val="6698385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915DBB-0D7B-45A9-A825-85696E4F2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4424" y="251792"/>
            <a:ext cx="6561227" cy="4876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Какие виды </a:t>
            </a:r>
            <a:r>
              <a:rPr lang="ru-RU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буллинга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существуют?</a:t>
            </a:r>
            <a:b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Физические издевательства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Словесные издевательства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Киберзапугивание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Социальное запугивание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Сексуальное издевательство  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Расовые издевательства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Буллинг</a:t>
            </a: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это сложная и многогранная проблема, которая может принимать самые разные формы. </a:t>
            </a:r>
            <a:b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Понимание различных видов издевательств является важным шагом в решении этой проблемы и поддержке тех, кто от нее страдает. </a:t>
            </a:r>
            <a:br>
              <a:rPr lang="ru-RU" sz="16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AE069DE-3E5E-49E1-AE25-E8F3AD2152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615" y="1524729"/>
            <a:ext cx="4796809" cy="3603863"/>
          </a:xfrm>
          <a:prstGeom prst="rect">
            <a:avLst/>
          </a:prstGeom>
        </p:spPr>
      </p:pic>
      <p:sp>
        <p:nvSpPr>
          <p:cNvPr id="9" name="Объект 8">
            <a:extLst>
              <a:ext uri="{FF2B5EF4-FFF2-40B4-BE49-F238E27FC236}">
                <a16:creationId xmlns:a16="http://schemas.microsoft.com/office/drawing/2014/main" id="{54B7E8A3-C226-411D-9AAE-53201A9D9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616" y="846667"/>
            <a:ext cx="11627006" cy="4955822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25911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22C85C1A-7498-44BE-9C75-44BFE09EC8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3636" y="611089"/>
            <a:ext cx="4703617" cy="332873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8EEA6EC-B40B-4229-BEBB-E203DB01D4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7253" y="1007533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1489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DEACD5-1C50-4280-9698-2A77AD695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9861" y="96560"/>
            <a:ext cx="8533684" cy="641322"/>
          </a:xfrm>
        </p:spPr>
        <p:txBody>
          <a:bodyPr>
            <a:normAutofit fontScale="90000"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НАБЛЮДАТЕЛЬ</a:t>
            </a:r>
            <a:b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20A0012-E3C5-4A64-8529-02CD9F68D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304" y="901148"/>
            <a:ext cx="10402241" cy="45651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Наблюдателями в ситуации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буллинга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считаются дети – остальные участники группы. Они не принимают активного участия в травле, однако так или иначе относятся к ситуации. Их отношение может быть поддерживающим, равнодушным, сочувствующим.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6649443-7C48-4A42-B2D2-EF5D18ADBA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2682" y="2697650"/>
            <a:ext cx="2859002" cy="19060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9AFA68-0A11-46BE-ACE6-82A5DE4C1CC0}"/>
              </a:ext>
            </a:extLst>
          </p:cNvPr>
          <p:cNvSpPr txBox="1"/>
          <p:nvPr/>
        </p:nvSpPr>
        <p:spPr>
          <a:xfrm>
            <a:off x="331304" y="1979092"/>
            <a:ext cx="8083825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Наблюдатель в группе не чувствует личной ответственности за ситуацию </a:t>
            </a: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буллинга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так как поступает "как все". Однако, каждый наблюдатель эмоционально вовлечён в происходящее и может испытывать яркие внутренние переживания.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Кто-то чувствует страх, что такое может произойти и с ним, и злорадство ("Хорошо, что не я на месте жертвы"). У кого-то возникает чувство беспомощности из-за неспособности спасти жертву. Кто-то испытывает желание убежать, а кто-то, наоборот, присоединиться к травле.</a:t>
            </a:r>
          </a:p>
          <a:p>
            <a:pPr algn="just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Среди наблюдателей могут оказаться: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дети, которые поддаются влиянию и не имеют собственной инициативы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те, кто дорожит отношениями с агрессором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те, кто боится оказаться на месте жертвы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дети, которые не умеют сопереживать другим 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те, кто не осознаёт серьёзность ситуации и принимает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буллинг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развлечение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дети, испытывающие жестокое обращение в семье</a:t>
            </a:r>
          </a:p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бывшие жертвы травли</a:t>
            </a:r>
          </a:p>
        </p:txBody>
      </p:sp>
    </p:spTree>
    <p:extLst>
      <p:ext uri="{BB962C8B-B14F-4D97-AF65-F5344CB8AC3E}">
        <p14:creationId xmlns:p14="http://schemas.microsoft.com/office/powerpoint/2010/main" val="534400684"/>
      </p:ext>
    </p:extLst>
  </p:cSld>
  <p:clrMapOvr>
    <a:masterClrMapping/>
  </p:clrMapOvr>
</p:sld>
</file>

<file path=ppt/theme/theme1.xml><?xml version="1.0" encoding="utf-8"?>
<a:theme xmlns:a="http://schemas.openxmlformats.org/drawingml/2006/main" name="Галерея">
  <a:themeElements>
    <a:clrScheme name="Галерея">
      <a:dk1>
        <a:sysClr val="windowText" lastClr="000000"/>
      </a:dk1>
      <a:lt1>
        <a:sysClr val="window" lastClr="FFFFFF"/>
      </a:lt1>
      <a:dk2>
        <a:srgbClr val="454545"/>
      </a:dk2>
      <a:lt2>
        <a:srgbClr val="DCDCE0"/>
      </a:lt2>
      <a:accent1>
        <a:srgbClr val="415588"/>
      </a:accent1>
      <a:accent2>
        <a:srgbClr val="4294B6"/>
      </a:accent2>
      <a:accent3>
        <a:srgbClr val="087D7C"/>
      </a:accent3>
      <a:accent4>
        <a:srgbClr val="2CB663"/>
      </a:accent4>
      <a:accent5>
        <a:srgbClr val="DF8822"/>
      </a:accent5>
      <a:accent6>
        <a:srgbClr val="BC410A"/>
      </a:accent6>
      <a:hlink>
        <a:srgbClr val="5977C4"/>
      </a:hlink>
      <a:folHlink>
        <a:srgbClr val="A1A9BF"/>
      </a:folHlink>
    </a:clrScheme>
    <a:fontScheme name="Галерея">
      <a:majorFont>
        <a:latin typeface="Century Gothic" panose="020B0502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алерея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  <a:lumMod val="108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E050AC27-895F-4B90-991D-A6818FC89AB6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338</TotalTime>
  <Words>1749</Words>
  <Application>Microsoft Office PowerPoint</Application>
  <PresentationFormat>Широкоэкранный</PresentationFormat>
  <Paragraphs>105</Paragraphs>
  <Slides>18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Century Gothic</vt:lpstr>
      <vt:lpstr>Times New Roman</vt:lpstr>
      <vt:lpstr>Галерея</vt:lpstr>
      <vt:lpstr>Защита прав участников образовательного процесса:  ЧТО ТАКОЕ БУЛЛИНГ И КАК ЕМУ ПРОТИВОСТОЯТЬ?  </vt:lpstr>
      <vt:lpstr>Презентация PowerPoint</vt:lpstr>
      <vt:lpstr>Буллинг: что это такое? </vt:lpstr>
      <vt:lpstr>  Основная цель буллинга — самоутверждение за счет слабого максимально публичным образом.</vt:lpstr>
      <vt:lpstr>Презентация PowerPoint</vt:lpstr>
      <vt:lpstr>Презентация PowerPoint</vt:lpstr>
      <vt:lpstr>Какие виды буллинга существуют?  Физические издевательства  Словесные издевательства  Киберзапугивание  Социальное запугивание  Сексуальное издевательство    Расовые издевательства Буллинг - это сложная и многогранная проблема, которая может принимать самые разные формы.  Понимание различных видов издевательств является важным шагом в решении этой проблемы и поддержке тех, кто от нее страдает.     </vt:lpstr>
      <vt:lpstr>Презентация PowerPoint</vt:lpstr>
      <vt:lpstr>НАБЛЮДАТЕЛЬ </vt:lpstr>
      <vt:lpstr>СПАСАТЕЛЬ</vt:lpstr>
      <vt:lpstr>Как распознать буллинг?</vt:lpstr>
      <vt:lpstr>Презентация PowerPoint</vt:lpstr>
      <vt:lpstr>Если ты стал(стала) жертвой буллинга, то важно научиться: - не молчать, рассказать о случаях буллинга своим родителям, либо взрослому, которому ты доверяешь; - вести себя более уверенно, настойчиво; - активно искать друзей среди сверстников, одногруппников; - использовать юмор – действенное средство против вербальной агрессии.  Как рассказать взрослым? Может показаться, что разговор со взрослыми об опыте травли доставит только сложные переживания и вряд ли приведет к какому-то результату. Действительно, в таком разговоре может быть непросто; кроме того понадобится определенное время, чтобы к нему подготовиться. Но молчание «лучший друг» буллинга, поэтому, как бы ни было сложно, такой разговор должен состояться. </vt:lpstr>
      <vt:lpstr>Как рассказать взрослым?  1. В самом начале разговора важно обозначить, что тебе нужен совет или помощь. 2. Важно объяснить, что ты не можешь справиться с ситуацией самостоятельно. 3. Можно сразу оговориться, что не сможешь рассказать все подробности, не всем готов сейчас поделиться и просишь отнестись к этому с пониманием.  4. Нужно быть готовым к тому, что взрослые могут оказаться в растерянности, так как раньше никогда не сталкивались с такой проблемой, и им может понадобиться время, чтобы продолжить осуждение. 5. Надо постараться обсудить, чтобы подросток и взрослые могут сделать, чтобы подросток чувствовал себя в безопасности. 6. Важно выслушать советы взрослого, обязательно задать вопросы там, где непонятно, и предложить в ответ свои идеи. 7. Составьте план совместных действий по решению проблемы, по крайней мере на ближайшее время. 8. Договоритесь, как дальше будете обсуждать, то что происходит, кто будет начинать разговор, в какое время это лучше делать.</vt:lpstr>
      <vt:lpstr>А что если я и есть агрессор? Как понять, что ты выступаешь в роли агрессора (булли)?</vt:lpstr>
      <vt:lpstr>А если я свидетель? Что делать, если я вижу или понимаю, что кого-то травят?</vt:lpstr>
      <vt:lpstr>Куда обратиться за помощью и консультацией:   ЦЕНТР ПСИХОЛОГИЧЕСКОЙ ПОМОЩИ  Самарская обл., г. Кинель, п.г.т. Усть-Кинельский, ул. Спортивная, д.7А, каб. 42  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Защита прав участников образовательного процесса:  ЧТО ТАКОЕ БУЛЛИНГ И КАК ЕМУ ПРОТИВОСТОЯТЬ?  </dc:title>
  <dc:creator>Са</dc:creator>
  <cp:lastModifiedBy>1</cp:lastModifiedBy>
  <cp:revision>11</cp:revision>
  <dcterms:created xsi:type="dcterms:W3CDTF">2026-01-07T07:35:55Z</dcterms:created>
  <dcterms:modified xsi:type="dcterms:W3CDTF">2026-01-14T04:52:42Z</dcterms:modified>
</cp:coreProperties>
</file>